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66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44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2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0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96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9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5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189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DBBBE-F9BC-4517-8151-7C379FDF7FFA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07234-55E8-4A8F-9DA7-209CC3BBB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6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39257" y="938723"/>
            <a:ext cx="8842408" cy="162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3" rIns="19047" bIns="9523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4166"/>
              </a:lnSpc>
              <a:spcBef>
                <a:spcPct val="0"/>
              </a:spcBef>
              <a:buNone/>
            </a:pPr>
            <a:r>
              <a:rPr lang="en-US" sz="3500" b="1" dirty="0" smtClean="0">
                <a:solidFill>
                  <a:srgbClr val="FF6600"/>
                </a:solidFill>
                <a:latin typeface="Arial" charset="0"/>
              </a:rPr>
              <a:t>Intensification </a:t>
            </a:r>
            <a:r>
              <a:rPr lang="en-US" sz="3500" b="1" dirty="0">
                <a:solidFill>
                  <a:srgbClr val="FF6600"/>
                </a:solidFill>
                <a:latin typeface="Arial" charset="0"/>
              </a:rPr>
              <a:t>of cool dry season vegetable production in the Sudan savanna agro-ecological zone in Mali</a:t>
            </a:r>
            <a:endParaRPr lang="en-US" altLang="en-US" sz="3500" b="1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200128" y="5424222"/>
            <a:ext cx="8720667" cy="1250342"/>
          </a:xfrm>
          <a:prstGeom prst="rect">
            <a:avLst/>
          </a:prstGeom>
          <a:noFill/>
          <a:ln>
            <a:noFill/>
          </a:ln>
          <a:extLst/>
        </p:spPr>
        <p:txBody>
          <a:bodyPr lIns="19047" tIns="9523" rIns="19047" bIns="9523">
            <a:spAutoFit/>
          </a:bodyPr>
          <a:lstStyle>
            <a:lvl1pPr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US" sz="1100" dirty="0"/>
              <a:t>Jean Baptiste S Tignegre</a:t>
            </a:r>
            <a:r>
              <a:rPr lang="en-US" sz="1100" baseline="30000" dirty="0"/>
              <a:t>1</a:t>
            </a:r>
            <a:r>
              <a:rPr lang="en-US" sz="1100" dirty="0"/>
              <a:t>, Albert Rouama</a:t>
            </a:r>
            <a:r>
              <a:rPr lang="en-US" sz="1100" baseline="30000" dirty="0"/>
              <a:t>2</a:t>
            </a:r>
            <a:r>
              <a:rPr lang="en-US" sz="1100" dirty="0"/>
              <a:t>, </a:t>
            </a:r>
            <a:r>
              <a:rPr lang="en-US" sz="1100" dirty="0" err="1"/>
              <a:t>Abdou</a:t>
            </a:r>
            <a:r>
              <a:rPr lang="en-US" sz="1100" dirty="0"/>
              <a:t> Tenkouano</a:t>
            </a:r>
            <a:r>
              <a:rPr lang="en-US" sz="1100" baseline="30000" dirty="0"/>
              <a:t>1</a:t>
            </a:r>
            <a:r>
              <a:rPr lang="en-US" sz="1000" dirty="0"/>
              <a:t>, </a:t>
            </a:r>
            <a:r>
              <a:rPr lang="en-US" sz="1100" dirty="0" err="1"/>
              <a:t>Larbi</a:t>
            </a:r>
            <a:r>
              <a:rPr lang="en-US" sz="1100" dirty="0"/>
              <a:t>  Asamoah</a:t>
            </a:r>
            <a:r>
              <a:rPr lang="en-US" sz="1100" baseline="30000" dirty="0"/>
              <a:t>3</a:t>
            </a:r>
            <a:r>
              <a:rPr lang="en-US" sz="1100" dirty="0"/>
              <a:t>, </a:t>
            </a:r>
            <a:r>
              <a:rPr lang="en-US" sz="1100" dirty="0" err="1"/>
              <a:t>Carolone</a:t>
            </a:r>
            <a:r>
              <a:rPr lang="en-US" sz="1100" dirty="0"/>
              <a:t> M Sobgui</a:t>
            </a:r>
            <a:r>
              <a:rPr lang="en-US" sz="1100" baseline="30000" dirty="0"/>
              <a:t>1</a:t>
            </a:r>
            <a:r>
              <a:rPr lang="en-US" sz="1100" dirty="0"/>
              <a:t>, Moussa Kanouté</a:t>
            </a:r>
            <a:r>
              <a:rPr lang="en-US" sz="1100" baseline="30000" dirty="0"/>
              <a:t>1</a:t>
            </a:r>
            <a:r>
              <a:rPr lang="en-US" sz="1100" dirty="0"/>
              <a:t>, </a:t>
            </a:r>
            <a:r>
              <a:rPr lang="en-US" sz="1100" dirty="0" err="1"/>
              <a:t>Keriba</a:t>
            </a:r>
            <a:r>
              <a:rPr lang="en-US" sz="1100" dirty="0"/>
              <a:t> Traore</a:t>
            </a:r>
            <a:r>
              <a:rPr lang="en-US" sz="1100" baseline="30000" dirty="0"/>
              <a:t>1</a:t>
            </a:r>
            <a:r>
              <a:rPr lang="en-US" sz="1100" dirty="0"/>
              <a:t>,  Alpha S Traoré</a:t>
            </a:r>
            <a:r>
              <a:rPr lang="en-US" sz="1100" baseline="30000" dirty="0"/>
              <a:t>1</a:t>
            </a:r>
            <a:r>
              <a:rPr lang="en-US" sz="1200" dirty="0"/>
              <a:t>. </a:t>
            </a:r>
            <a:endParaRPr lang="en-US" sz="1100" baseline="30000" dirty="0"/>
          </a:p>
          <a:p>
            <a:pPr algn="ctr">
              <a:defRPr/>
            </a:pPr>
            <a:r>
              <a:rPr lang="en-US" sz="1100" baseline="30000" dirty="0"/>
              <a:t>1</a:t>
            </a:r>
            <a:r>
              <a:rPr lang="en-US" sz="1100" dirty="0"/>
              <a:t>AVRDC – The World vegetable Center </a:t>
            </a:r>
          </a:p>
          <a:p>
            <a:pPr algn="ctr">
              <a:defRPr/>
            </a:pPr>
            <a:r>
              <a:rPr lang="en-US" sz="1100" baseline="30000" dirty="0"/>
              <a:t>2</a:t>
            </a:r>
            <a:r>
              <a:rPr lang="en-US" sz="1100" dirty="0"/>
              <a:t>Institut de </a:t>
            </a:r>
            <a:r>
              <a:rPr lang="en-US" sz="1100" dirty="0" err="1"/>
              <a:t>l’Environnement</a:t>
            </a:r>
            <a:r>
              <a:rPr lang="en-US" sz="1100" dirty="0"/>
              <a:t> et de </a:t>
            </a:r>
            <a:r>
              <a:rPr lang="en-US" sz="1100" dirty="0" err="1"/>
              <a:t>Recherches</a:t>
            </a:r>
            <a:r>
              <a:rPr lang="en-US" sz="1100" dirty="0"/>
              <a:t> </a:t>
            </a:r>
            <a:r>
              <a:rPr lang="en-US" sz="1100" dirty="0" err="1"/>
              <a:t>Agricoles</a:t>
            </a:r>
            <a:r>
              <a:rPr lang="en-US" sz="1100" dirty="0"/>
              <a:t>, Burkina Faso (INERA)</a:t>
            </a:r>
            <a:r>
              <a:rPr lang="en-US" sz="1100" baseline="30000" dirty="0"/>
              <a:t> </a:t>
            </a:r>
            <a:endParaRPr lang="en-US" sz="1100" baseline="30000" dirty="0"/>
          </a:p>
          <a:p>
            <a:pPr algn="ctr">
              <a:defRPr/>
            </a:pPr>
            <a:r>
              <a:rPr lang="en-US" sz="1100" baseline="30000" dirty="0"/>
              <a:t>3</a:t>
            </a:r>
            <a:r>
              <a:rPr lang="en-US" sz="1100" dirty="0"/>
              <a:t>International </a:t>
            </a:r>
            <a:r>
              <a:rPr lang="en-US" sz="1100" dirty="0"/>
              <a:t>Institute for Tropical Agriculture</a:t>
            </a:r>
          </a:p>
          <a:p>
            <a:pPr algn="ctr">
              <a:defRPr/>
            </a:pPr>
            <a:endParaRPr lang="en-US" sz="1100" dirty="0"/>
          </a:p>
          <a:p>
            <a:pPr algn="ctr">
              <a:defRPr/>
            </a:pPr>
            <a:r>
              <a:rPr lang="en-US" sz="1100" dirty="0"/>
              <a:t>Corresponding author email: </a:t>
            </a:r>
            <a:r>
              <a:rPr lang="en-US" sz="1100" u="sng" dirty="0">
                <a:solidFill>
                  <a:srgbClr val="FF0000"/>
                </a:solidFill>
              </a:rPr>
              <a:t>jean-baptiste.tignegre@worldveg.org</a:t>
            </a:r>
            <a:endParaRPr lang="en-US" sz="1100" u="sng" dirty="0">
              <a:solidFill>
                <a:srgbClr val="FF0000"/>
              </a:solidFill>
            </a:endParaRPr>
          </a:p>
        </p:txBody>
      </p:sp>
      <p:sp>
        <p:nvSpPr>
          <p:cNvPr id="37" name="TextBox 9"/>
          <p:cNvSpPr txBox="1">
            <a:spLocks noChangeArrowheads="1"/>
          </p:cNvSpPr>
          <p:nvPr/>
        </p:nvSpPr>
        <p:spPr bwMode="auto">
          <a:xfrm>
            <a:off x="203288" y="3909053"/>
            <a:ext cx="8720667" cy="942566"/>
          </a:xfrm>
          <a:prstGeom prst="rect">
            <a:avLst/>
          </a:prstGeom>
          <a:noFill/>
          <a:ln>
            <a:noFill/>
          </a:ln>
          <a:extLst/>
        </p:spPr>
        <p:txBody>
          <a:bodyPr lIns="19047" tIns="9523" rIns="19047" bIns="9523">
            <a:spAutoFit/>
          </a:bodyPr>
          <a:lstStyle>
            <a:lvl1pPr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US" sz="2000" dirty="0"/>
              <a:t>Africa RISING West Africa  Phase I Legacy </a:t>
            </a:r>
            <a:r>
              <a:rPr lang="en-US" sz="2000" dirty="0" err="1"/>
              <a:t>Writeshop</a:t>
            </a:r>
            <a:endParaRPr lang="en-US" sz="2000" dirty="0"/>
          </a:p>
          <a:p>
            <a:pPr algn="ctr">
              <a:defRPr/>
            </a:pPr>
            <a:r>
              <a:rPr lang="en-US" sz="2000" u="sng" dirty="0">
                <a:solidFill>
                  <a:srgbClr val="FF0000"/>
                </a:solidFill>
              </a:rPr>
              <a:t>12-13 December, 2016</a:t>
            </a:r>
          </a:p>
          <a:p>
            <a:pPr algn="ctr">
              <a:defRPr/>
            </a:pPr>
            <a:r>
              <a:rPr lang="en-US" sz="2000" u="sng" dirty="0">
                <a:solidFill>
                  <a:srgbClr val="FF0000"/>
                </a:solidFill>
              </a:rPr>
              <a:t>Bamako, Mali</a:t>
            </a:r>
            <a:endParaRPr lang="en-US" sz="2000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27982" y="3391073"/>
            <a:ext cx="6390710" cy="29495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err="1" smtClean="0">
                <a:solidFill>
                  <a:srgbClr val="0000FF"/>
                </a:solidFill>
              </a:rPr>
              <a:t>Targeted</a:t>
            </a:r>
            <a:r>
              <a:rPr lang="fr-FR" i="1" dirty="0" smtClean="0">
                <a:solidFill>
                  <a:srgbClr val="0000FF"/>
                </a:solidFill>
              </a:rPr>
              <a:t> journal: </a:t>
            </a:r>
            <a:r>
              <a:rPr lang="en-US" dirty="0"/>
              <a:t>Agronomy for Sustainable Development</a:t>
            </a:r>
            <a:r>
              <a:rPr lang="fr-FR" i="1" dirty="0" smtClean="0">
                <a:solidFill>
                  <a:srgbClr val="0000FF"/>
                </a:solidFill>
              </a:rPr>
              <a:t> 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716572" y="454526"/>
            <a:ext cx="8699500" cy="65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3" rIns="19047" bIns="9523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100" b="1" dirty="0">
                <a:solidFill>
                  <a:srgbClr val="FF6600"/>
                </a:solidFill>
                <a:latin typeface="Arial" charset="0"/>
              </a:rPr>
              <a:t>Introduction and objective</a:t>
            </a:r>
            <a:endParaRPr lang="en-US" altLang="en-US" sz="41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723" y="1433779"/>
            <a:ext cx="8955995" cy="4340928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>
              <a:lnSpc>
                <a:spcPts val="2291"/>
              </a:lnSpc>
              <a:spcAft>
                <a:spcPts val="2125"/>
              </a:spcAft>
              <a:buClr>
                <a:srgbClr val="435422"/>
              </a:buClr>
              <a:buSzPct val="65000"/>
              <a:defRPr/>
            </a:pPr>
            <a:endParaRPr lang="en-US" sz="2100" dirty="0"/>
          </a:p>
          <a:p>
            <a:pPr marL="119043" indent="-149976">
              <a:lnSpc>
                <a:spcPts val="2291"/>
              </a:lnSpc>
              <a:spcAft>
                <a:spcPts val="2125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tabLst>
                <a:tab pos="22496" algn="l"/>
              </a:tabLst>
              <a:defRPr/>
            </a:pPr>
            <a:r>
              <a:rPr lang="en-US" sz="2100" dirty="0"/>
              <a:t> </a:t>
            </a:r>
            <a:r>
              <a:rPr lang="en-US" sz="2500" dirty="0"/>
              <a:t>Dry season vegetable production is source of nutrients and income for household farmers in Southern Mali</a:t>
            </a:r>
          </a:p>
          <a:p>
            <a:pPr marL="119043" indent="-149976">
              <a:lnSpc>
                <a:spcPts val="2291"/>
              </a:lnSpc>
              <a:spcAft>
                <a:spcPts val="2125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tabLst>
                <a:tab pos="22496" algn="l"/>
              </a:tabLst>
              <a:defRPr/>
            </a:pPr>
            <a:r>
              <a:rPr lang="en-US" sz="2500" dirty="0"/>
              <a:t>However, low productivity, insufficient know how, limited access to appropriate varieties, irrigation facilities and good management practices are threats to vegetable production increase in </a:t>
            </a:r>
            <a:r>
              <a:rPr lang="en-US" sz="2500" dirty="0" err="1"/>
              <a:t>Southh</a:t>
            </a:r>
            <a:r>
              <a:rPr lang="en-US" sz="2500" dirty="0"/>
              <a:t> Mali</a:t>
            </a:r>
          </a:p>
          <a:p>
            <a:pPr marL="119043" indent="-149976">
              <a:lnSpc>
                <a:spcPts val="2291"/>
              </a:lnSpc>
              <a:spcAft>
                <a:spcPts val="2125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 Hypothesis: </a:t>
            </a:r>
            <a:r>
              <a:rPr lang="en-US" sz="2500" dirty="0"/>
              <a:t>optimized &amp; sustainable production </a:t>
            </a:r>
            <a:r>
              <a:rPr lang="en-US" sz="2500" dirty="0"/>
              <a:t>is achievable with high performing varieties and good crop management practices </a:t>
            </a:r>
          </a:p>
          <a:p>
            <a:pPr marL="119043" indent="-149976">
              <a:lnSpc>
                <a:spcPts val="2291"/>
              </a:lnSpc>
              <a:spcAft>
                <a:spcPts val="2125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Objective: Identify high performing technologies </a:t>
            </a:r>
            <a:r>
              <a:rPr lang="en-GB" sz="2500" dirty="0"/>
              <a:t>for intensification of vegetable monocrops in South Mali</a:t>
            </a:r>
            <a:endParaRPr lang="fr-FR" sz="2500" dirty="0"/>
          </a:p>
        </p:txBody>
      </p:sp>
    </p:spTree>
    <p:extLst>
      <p:ext uri="{BB962C8B-B14F-4D97-AF65-F5344CB8AC3E}">
        <p14:creationId xmlns:p14="http://schemas.microsoft.com/office/powerpoint/2010/main" val="230673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16723" y="955146"/>
            <a:ext cx="8699500" cy="65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3" rIns="19047" bIns="9523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100" b="1" dirty="0">
                <a:solidFill>
                  <a:srgbClr val="FF6600"/>
                </a:solidFill>
                <a:latin typeface="Arial" charset="0"/>
              </a:rPr>
              <a:t>Methodology</a:t>
            </a:r>
            <a:endParaRPr lang="en-US" altLang="en-US" sz="41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723" y="1283762"/>
            <a:ext cx="8955995" cy="4353752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pPr>
              <a:lnSpc>
                <a:spcPts val="2291"/>
              </a:lnSpc>
              <a:spcAft>
                <a:spcPts val="1250"/>
              </a:spcAft>
              <a:buClr>
                <a:srgbClr val="435422"/>
              </a:buClr>
              <a:buSzPct val="65000"/>
              <a:defRPr/>
            </a:pPr>
            <a:endParaRPr lang="en-US" sz="2100" dirty="0"/>
          </a:p>
          <a:p>
            <a:pPr marL="119043" indent="-149976">
              <a:lnSpc>
                <a:spcPts val="2291"/>
              </a:lnSpc>
              <a:spcAft>
                <a:spcPts val="175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On-farm okra, African eggplant &amp; tomato trials were initiated in 2014 &amp; 2015 dry seasons for over 120 farmers in </a:t>
            </a:r>
            <a:r>
              <a:rPr lang="en-US" sz="2500" dirty="0" err="1"/>
              <a:t>Koutiala</a:t>
            </a:r>
            <a:r>
              <a:rPr lang="en-US" sz="2500" dirty="0"/>
              <a:t> and </a:t>
            </a:r>
            <a:r>
              <a:rPr lang="en-US" sz="2500" dirty="0" err="1"/>
              <a:t>Bougouni</a:t>
            </a:r>
            <a:r>
              <a:rPr lang="en-US" sz="2500" dirty="0"/>
              <a:t> districts</a:t>
            </a:r>
          </a:p>
          <a:p>
            <a:pPr marL="119043" indent="-149976">
              <a:lnSpc>
                <a:spcPts val="2291"/>
              </a:lnSpc>
              <a:spcAft>
                <a:spcPts val="175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Two improved varieties vs 1 local variety and “improved crop management” vs “local management practice” were tested. </a:t>
            </a:r>
          </a:p>
          <a:p>
            <a:pPr marL="119043" indent="-149976">
              <a:lnSpc>
                <a:spcPts val="2291"/>
              </a:lnSpc>
              <a:spcAft>
                <a:spcPts val="175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Field layout was a factorial “6 treatments of 3 var. x 2 crop </a:t>
            </a:r>
            <a:r>
              <a:rPr lang="en-US" sz="2500" dirty="0" err="1"/>
              <a:t>manag</a:t>
            </a:r>
            <a:r>
              <a:rPr lang="en-US" sz="2500" dirty="0"/>
              <a:t>. practices in RCBD. Each farmer = 1 rep.</a:t>
            </a:r>
          </a:p>
          <a:p>
            <a:pPr marL="119043" indent="-149976">
              <a:lnSpc>
                <a:spcPts val="2291"/>
              </a:lnSpc>
              <a:spcAft>
                <a:spcPts val="175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Data were collected for veg. fruit weight </a:t>
            </a:r>
          </a:p>
          <a:p>
            <a:pPr marL="119043" indent="-149976">
              <a:lnSpc>
                <a:spcPts val="2291"/>
              </a:lnSpc>
              <a:spcAft>
                <a:spcPts val="175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2500" dirty="0"/>
              <a:t>Data analysis: separate site ANOVA, combined AMMI of site x year ANOVA, Finley &amp; Wilkinson stability ANOVA in IBP were used</a:t>
            </a:r>
          </a:p>
        </p:txBody>
      </p:sp>
    </p:spTree>
    <p:extLst>
      <p:ext uri="{BB962C8B-B14F-4D97-AF65-F5344CB8AC3E}">
        <p14:creationId xmlns:p14="http://schemas.microsoft.com/office/powerpoint/2010/main" val="20059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-378550" y="808215"/>
            <a:ext cx="10092531" cy="6590239"/>
            <a:chOff x="-2105071" y="2828054"/>
            <a:chExt cx="48444149" cy="31633146"/>
          </a:xfrm>
        </p:grpSpPr>
        <p:pic>
          <p:nvPicPr>
            <p:cNvPr id="15" name="Picture 14" descr="C:\Users\Jean Baptiste\Documents\2016-10-16T12-56-45\Rdt_kg_ha_fwline001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05071" y="3087343"/>
              <a:ext cx="30918818" cy="25447570"/>
            </a:xfrm>
            <a:prstGeom prst="rect">
              <a:avLst/>
            </a:prstGeom>
            <a:noFill/>
            <a:extLst/>
          </p:spPr>
        </p:pic>
        <p:pic>
          <p:nvPicPr>
            <p:cNvPr id="16" name="Picture 15" descr="C:\Users\Jean Baptiste\Desktop\MAMI Okra\2016-11-30T04-01-32\Rdt_kg_ha_Means_BLUEs_megaggebiplot001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44022" y="15811128"/>
              <a:ext cx="16246421" cy="18650072"/>
            </a:xfrm>
            <a:prstGeom prst="rect">
              <a:avLst/>
            </a:prstGeom>
            <a:noFill/>
            <a:extLst/>
          </p:spPr>
        </p:pic>
        <p:pic>
          <p:nvPicPr>
            <p:cNvPr id="17" name="Picture 16" descr="C:\Users\Jean Baptiste\Documents\2016-10-16T12-56-45\Rdt_kg_ha_boxplot001.pn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3747" y="4145832"/>
              <a:ext cx="15241853" cy="14179941"/>
            </a:xfrm>
            <a:prstGeom prst="rect">
              <a:avLst/>
            </a:prstGeom>
            <a:noFill/>
            <a:extLst/>
          </p:spPr>
        </p:pic>
        <p:sp>
          <p:nvSpPr>
            <p:cNvPr id="18" name="TextBox 4"/>
            <p:cNvSpPr txBox="1">
              <a:spLocks noChangeArrowheads="1"/>
            </p:cNvSpPr>
            <p:nvPr/>
          </p:nvSpPr>
          <p:spPr bwMode="auto">
            <a:xfrm>
              <a:off x="11288417" y="2828054"/>
              <a:ext cx="35050661" cy="2215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154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13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9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1" dirty="0">
                  <a:solidFill>
                    <a:srgbClr val="FF6600"/>
                  </a:solidFill>
                  <a:latin typeface="Arial" charset="0"/>
                </a:rPr>
                <a:t>Main Results and Discussion</a:t>
              </a:r>
              <a:endParaRPr lang="en-US" altLang="en-US" sz="2400" dirty="0">
                <a:solidFill>
                  <a:srgbClr val="800000"/>
                </a:solidFill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6611" y="27863250"/>
              <a:ext cx="28227135" cy="5539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Figure </a:t>
              </a:r>
              <a:r>
                <a:rPr lang="en-US" sz="1700" dirty="0"/>
                <a:t>1. Graph of </a:t>
              </a:r>
              <a:r>
                <a:rPr lang="en-US" sz="1700" dirty="0"/>
                <a:t>interaction sites x years for </a:t>
              </a:r>
              <a:r>
                <a:rPr lang="en-US" sz="1700" dirty="0"/>
                <a:t>okra average </a:t>
              </a:r>
              <a:r>
                <a:rPr lang="en-US" sz="1700" dirty="0"/>
                <a:t>fruit yield (kg.ha</a:t>
              </a:r>
              <a:r>
                <a:rPr lang="en-US" sz="1700" baseline="30000" dirty="0"/>
                <a:t>-1</a:t>
              </a:r>
              <a:r>
                <a:rPr lang="en-US" sz="1700" dirty="0"/>
                <a:t>) during dry season in </a:t>
              </a:r>
              <a:r>
                <a:rPr lang="en-US" sz="1700" dirty="0" err="1"/>
                <a:t>Bougouni</a:t>
              </a:r>
              <a:r>
                <a:rPr lang="en-US" sz="1700" dirty="0"/>
                <a:t> (2014), </a:t>
              </a:r>
              <a:r>
                <a:rPr lang="en-US" sz="1700" dirty="0" err="1"/>
                <a:t>Bougouni</a:t>
              </a:r>
              <a:r>
                <a:rPr lang="en-US" sz="1700" dirty="0"/>
                <a:t> (2015), </a:t>
              </a:r>
              <a:r>
                <a:rPr lang="en-US" sz="1700" dirty="0" err="1"/>
                <a:t>Koutiala</a:t>
              </a:r>
              <a:r>
                <a:rPr lang="en-US" sz="1700" dirty="0"/>
                <a:t> (2014) and </a:t>
              </a:r>
              <a:r>
                <a:rPr lang="en-US" sz="1700" dirty="0" err="1"/>
                <a:t>Koutiala</a:t>
              </a:r>
              <a:r>
                <a:rPr lang="en-US" sz="1700" dirty="0"/>
                <a:t> (2015) in Mali.</a:t>
              </a:r>
              <a:endParaRPr lang="fr-FR" sz="1700" dirty="0"/>
            </a:p>
            <a:p>
              <a:endParaRPr lang="fr-FR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515393" y="2101741"/>
            <a:ext cx="1120359" cy="1681225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 err="1"/>
              <a:t>Konni</a:t>
            </a:r>
            <a:r>
              <a:rPr lang="fr-FR" sz="1200" dirty="0"/>
              <a:t>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</a:p>
          <a:p>
            <a:r>
              <a:rPr lang="fr-FR" sz="1200" dirty="0" err="1"/>
              <a:t>Koni</a:t>
            </a:r>
            <a:r>
              <a:rPr lang="fr-FR" sz="1200" dirty="0"/>
              <a:t> </a:t>
            </a:r>
            <a:r>
              <a:rPr lang="fr-FR" sz="1200" b="1" dirty="0">
                <a:solidFill>
                  <a:srgbClr val="0000FF"/>
                </a:solidFill>
              </a:rPr>
              <a:t>LP</a:t>
            </a:r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 err="1"/>
              <a:t>Batoumabe</a:t>
            </a:r>
            <a:r>
              <a:rPr lang="fr-FR" sz="1200" dirty="0"/>
              <a:t>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</a:p>
          <a:p>
            <a:r>
              <a:rPr lang="fr-FR" sz="1200" dirty="0" err="1"/>
              <a:t>Batoumabe</a:t>
            </a:r>
            <a:r>
              <a:rPr lang="fr-FR" sz="1200" dirty="0"/>
              <a:t> </a:t>
            </a:r>
            <a:r>
              <a:rPr lang="fr-FR" sz="1200" b="1" dirty="0">
                <a:solidFill>
                  <a:srgbClr val="0000FF"/>
                </a:solidFill>
              </a:rPr>
              <a:t>LP</a:t>
            </a:r>
          </a:p>
          <a:p>
            <a:r>
              <a:rPr lang="fr-FR" sz="1200" dirty="0"/>
              <a:t>Local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</a:p>
          <a:p>
            <a:r>
              <a:rPr lang="fr-FR" sz="1200" dirty="0"/>
              <a:t>Local </a:t>
            </a:r>
            <a:r>
              <a:rPr lang="fr-FR" sz="1200" b="1" dirty="0">
                <a:solidFill>
                  <a:srgbClr val="0000FF"/>
                </a:solidFill>
              </a:rPr>
              <a:t>LP</a:t>
            </a:r>
            <a:endParaRPr lang="fr-FR" sz="1200" b="1" dirty="0">
              <a:solidFill>
                <a:srgbClr val="0000FF"/>
              </a:solidFill>
            </a:endParaRPr>
          </a:p>
          <a:p>
            <a:endParaRPr lang="fr-FR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776578" y="5455748"/>
            <a:ext cx="5355595" cy="23467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400" dirty="0"/>
              <a:t>        Boug 2014  Boug 2015   </a:t>
            </a:r>
            <a:r>
              <a:rPr lang="fr-FR" sz="1400" dirty="0" err="1"/>
              <a:t>Kout</a:t>
            </a:r>
            <a:r>
              <a:rPr lang="fr-FR" sz="1400" dirty="0"/>
              <a:t> 2014                      </a:t>
            </a:r>
            <a:r>
              <a:rPr lang="fr-FR" sz="1400" dirty="0" err="1"/>
              <a:t>Kout</a:t>
            </a:r>
            <a:r>
              <a:rPr lang="fr-FR" sz="1400" dirty="0"/>
              <a:t> 2015 </a:t>
            </a:r>
            <a:endParaRPr lang="fr-FR" sz="1400" dirty="0"/>
          </a:p>
        </p:txBody>
      </p:sp>
      <p:sp>
        <p:nvSpPr>
          <p:cNvPr id="40" name="Oval Callout 39"/>
          <p:cNvSpPr/>
          <p:nvPr/>
        </p:nvSpPr>
        <p:spPr>
          <a:xfrm>
            <a:off x="5292080" y="2693918"/>
            <a:ext cx="1410157" cy="1005112"/>
          </a:xfrm>
          <a:prstGeom prst="wedgeEllipseCallout">
            <a:avLst>
              <a:gd name="adj1" fmla="val -74638"/>
              <a:gd name="adj2" fmla="val 138299"/>
            </a:avLst>
          </a:prstGeom>
          <a:noFill/>
          <a:ln w="1143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47" tIns="9523" rIns="19047" bIns="9523" rtlCol="0" anchor="ctr"/>
          <a:lstStyle/>
          <a:p>
            <a:pPr algn="ctr"/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51920" y="4464115"/>
            <a:ext cx="1804306" cy="29495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Stable </a:t>
            </a:r>
            <a:r>
              <a:rPr lang="fr-FR" i="1" dirty="0" err="1" smtClean="0">
                <a:solidFill>
                  <a:srgbClr val="0000FF"/>
                </a:solidFill>
              </a:rPr>
              <a:t>varieties</a:t>
            </a:r>
            <a:endParaRPr lang="fr-FR" i="1" dirty="0">
              <a:solidFill>
                <a:srgbClr val="0000FF"/>
              </a:solidFill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5187614" y="2101741"/>
            <a:ext cx="1221461" cy="418474"/>
          </a:xfrm>
          <a:prstGeom prst="wedgeEllipseCallout">
            <a:avLst>
              <a:gd name="adj1" fmla="val -180304"/>
              <a:gd name="adj2" fmla="val -128717"/>
            </a:avLst>
          </a:prstGeom>
          <a:noFill/>
          <a:ln w="1143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47" tIns="9523" rIns="19047" bIns="9523" rtlCol="0" anchor="ctr"/>
          <a:lstStyle/>
          <a:p>
            <a:pPr algn="ctr"/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86668" y="1535167"/>
            <a:ext cx="2362763" cy="570669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err="1" smtClean="0">
                <a:solidFill>
                  <a:srgbClr val="0000FF"/>
                </a:solidFill>
              </a:rPr>
              <a:t>Highest</a:t>
            </a:r>
            <a:r>
              <a:rPr lang="fr-FR" i="1" dirty="0" smtClean="0">
                <a:solidFill>
                  <a:srgbClr val="0000FF"/>
                </a:solidFill>
              </a:rPr>
              <a:t> performers </a:t>
            </a:r>
            <a:r>
              <a:rPr lang="fr-FR" i="1" dirty="0" err="1" smtClean="0">
                <a:solidFill>
                  <a:srgbClr val="0000FF"/>
                </a:solidFill>
              </a:rPr>
              <a:t>under</a:t>
            </a:r>
            <a:r>
              <a:rPr lang="fr-FR" i="1" dirty="0" smtClean="0">
                <a:solidFill>
                  <a:srgbClr val="0000FF"/>
                </a:solidFill>
              </a:rPr>
              <a:t> intensification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64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-243535" y="555037"/>
            <a:ext cx="9391043" cy="6525725"/>
            <a:chOff x="-1168968" y="2633664"/>
            <a:chExt cx="45077008" cy="31323480"/>
          </a:xfrm>
        </p:grpSpPr>
        <p:pic>
          <p:nvPicPr>
            <p:cNvPr id="10" name="Picture 9" descr="C:\Users\Jean Baptiste\Desktop\MAMA\MAMA comb EggP DS ML\2016-11-30T03-17-05\Rdtfin_kg_ha_Means_BLUEs_megaggebiplot001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54112" y="17075459"/>
              <a:ext cx="17353928" cy="16881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C:\Users\Jean Baptiste\Desktop\MAMA\MAMA comb EggP DS ML\2016-11-30T03-17-05\Rdtfin_kg_ha_Means_BLUEs_fwline001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8968" y="2633664"/>
              <a:ext cx="29379264" cy="26596062"/>
            </a:xfrm>
            <a:prstGeom prst="rect">
              <a:avLst/>
            </a:prstGeom>
            <a:noFill/>
            <a:extLst/>
          </p:spPr>
        </p:pic>
        <p:sp>
          <p:nvSpPr>
            <p:cNvPr id="2051" name="TextBox 4"/>
            <p:cNvSpPr txBox="1">
              <a:spLocks noChangeArrowheads="1"/>
            </p:cNvSpPr>
            <p:nvPr/>
          </p:nvSpPr>
          <p:spPr bwMode="auto">
            <a:xfrm>
              <a:off x="19713351" y="2633664"/>
              <a:ext cx="24194689" cy="2215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154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13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96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3878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96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400" b="1" dirty="0">
                  <a:solidFill>
                    <a:srgbClr val="FF6600"/>
                  </a:solidFill>
                  <a:latin typeface="Arial" charset="0"/>
                </a:rPr>
                <a:t>Main Results and Discussion</a:t>
              </a:r>
              <a:endParaRPr lang="en-US" altLang="en-US" sz="2400" dirty="0">
                <a:solidFill>
                  <a:srgbClr val="800000"/>
                </a:solidFill>
                <a:latin typeface="Arial" charset="0"/>
              </a:endParaRPr>
            </a:p>
          </p:txBody>
        </p:sp>
        <p:pic>
          <p:nvPicPr>
            <p:cNvPr id="9" name="Picture 8" descr="C:\Users\Jean Baptiste\Desktop\MAMA\MAMA comb EggP DS ML\2016-11-30T03-17-05\Rdtfin_kg_ha_Means_BLUEs_boxplot001.pn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2104" y="5130903"/>
              <a:ext cx="16647640" cy="13172168"/>
            </a:xfrm>
            <a:prstGeom prst="rect">
              <a:avLst/>
            </a:prstGeom>
            <a:noFill/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394378" y="28412525"/>
              <a:ext cx="30120174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Figure </a:t>
              </a:r>
              <a:r>
                <a:rPr lang="en-US" sz="1700" dirty="0"/>
                <a:t>2. Graph of </a:t>
              </a:r>
              <a:r>
                <a:rPr lang="en-US" sz="1700" dirty="0"/>
                <a:t>interaction sites x years for </a:t>
              </a:r>
              <a:r>
                <a:rPr lang="en-US" sz="1700" dirty="0"/>
                <a:t>African </a:t>
              </a:r>
              <a:r>
                <a:rPr lang="en-US" sz="1700" dirty="0"/>
                <a:t>eggplant </a:t>
              </a:r>
              <a:r>
                <a:rPr lang="en-US" sz="1700" dirty="0"/>
                <a:t>average </a:t>
              </a:r>
              <a:r>
                <a:rPr lang="en-US" sz="1700" dirty="0"/>
                <a:t>fruit yield (kg.ha</a:t>
              </a:r>
              <a:r>
                <a:rPr lang="en-US" sz="1700" baseline="30000" dirty="0"/>
                <a:t>-1</a:t>
              </a:r>
              <a:r>
                <a:rPr lang="en-US" sz="1700" dirty="0"/>
                <a:t>) during dry season in </a:t>
              </a:r>
              <a:r>
                <a:rPr lang="en-US" sz="1700" dirty="0" err="1"/>
                <a:t>Bougouni</a:t>
              </a:r>
              <a:r>
                <a:rPr lang="en-US" sz="1700" dirty="0"/>
                <a:t> (2014), </a:t>
              </a:r>
              <a:r>
                <a:rPr lang="en-US" sz="1700" dirty="0" err="1"/>
                <a:t>Bougouni</a:t>
              </a:r>
              <a:r>
                <a:rPr lang="en-US" sz="1700" dirty="0"/>
                <a:t> (2015), </a:t>
              </a:r>
              <a:r>
                <a:rPr lang="en-US" sz="1700" dirty="0" err="1"/>
                <a:t>Koutiala</a:t>
              </a:r>
              <a:r>
                <a:rPr lang="en-US" sz="1700" dirty="0"/>
                <a:t> (2014) and </a:t>
              </a:r>
              <a:r>
                <a:rPr lang="en-US" sz="1700" dirty="0" err="1"/>
                <a:t>Koutiala</a:t>
              </a:r>
              <a:r>
                <a:rPr lang="en-US" sz="1700" dirty="0"/>
                <a:t> (2015) in Mali.</a:t>
              </a:r>
              <a:endParaRPr lang="fr-FR" sz="1700" dirty="0"/>
            </a:p>
            <a:p>
              <a:endParaRPr lang="fr-FR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47075" y="1523789"/>
            <a:ext cx="690077" cy="21159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/>
              <a:t>L10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2077" y="1358770"/>
            <a:ext cx="930103" cy="21159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 err="1"/>
              <a:t>K</a:t>
            </a:r>
            <a:r>
              <a:rPr lang="fr-FR" sz="1200" dirty="0" err="1"/>
              <a:t>eurb</a:t>
            </a:r>
            <a:r>
              <a:rPr lang="fr-FR" sz="1200" dirty="0"/>
              <a:t>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47075" y="1702236"/>
            <a:ext cx="885098" cy="21159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 err="1"/>
              <a:t>K</a:t>
            </a:r>
            <a:r>
              <a:rPr lang="fr-FR" sz="1200" dirty="0" err="1"/>
              <a:t>eurb</a:t>
            </a:r>
            <a:r>
              <a:rPr lang="fr-FR" sz="1200" dirty="0"/>
              <a:t> </a:t>
            </a:r>
            <a:r>
              <a:rPr lang="fr-FR" sz="1200" b="1" dirty="0">
                <a:solidFill>
                  <a:srgbClr val="0000FF"/>
                </a:solidFill>
              </a:rPr>
              <a:t>LP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47075" y="2377311"/>
            <a:ext cx="690077" cy="21159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/>
              <a:t>L10 </a:t>
            </a:r>
            <a:r>
              <a:rPr lang="fr-FR" sz="1200" b="1" dirty="0">
                <a:solidFill>
                  <a:srgbClr val="0000FF"/>
                </a:solidFill>
              </a:rPr>
              <a:t>L</a:t>
            </a:r>
            <a:r>
              <a:rPr lang="fr-FR" sz="1200" b="1" dirty="0">
                <a:solidFill>
                  <a:srgbClr val="0000FF"/>
                </a:solidFill>
              </a:rPr>
              <a:t>P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7075" y="3909054"/>
            <a:ext cx="690077" cy="21159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/>
              <a:t>Local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47075" y="4147507"/>
            <a:ext cx="690077" cy="21159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/>
              <a:t>Local </a:t>
            </a:r>
            <a:r>
              <a:rPr lang="fr-FR" sz="1200" b="1" dirty="0">
                <a:solidFill>
                  <a:srgbClr val="0000FF"/>
                </a:solidFill>
              </a:rPr>
              <a:t>L</a:t>
            </a:r>
            <a:r>
              <a:rPr lang="fr-FR" sz="1200" b="1" dirty="0">
                <a:solidFill>
                  <a:srgbClr val="0000FF"/>
                </a:solidFill>
              </a:rPr>
              <a:t>P</a:t>
            </a:r>
            <a:endParaRPr lang="fr-FR" sz="1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6578" y="5322253"/>
            <a:ext cx="5355595" cy="23467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400" dirty="0"/>
              <a:t>              Boug 2014        Boug 2015   </a:t>
            </a:r>
            <a:r>
              <a:rPr lang="fr-FR" sz="1400" dirty="0" err="1"/>
              <a:t>Kout</a:t>
            </a:r>
            <a:r>
              <a:rPr lang="fr-FR" sz="1400" dirty="0"/>
              <a:t> 2014       </a:t>
            </a:r>
            <a:r>
              <a:rPr lang="fr-FR" sz="1400" dirty="0" err="1"/>
              <a:t>Kout</a:t>
            </a:r>
            <a:r>
              <a:rPr lang="fr-FR" sz="1400" dirty="0"/>
              <a:t> 2015 </a:t>
            </a:r>
            <a:endParaRPr lang="fr-FR" sz="1400" dirty="0"/>
          </a:p>
        </p:txBody>
      </p:sp>
      <p:sp>
        <p:nvSpPr>
          <p:cNvPr id="17" name="Oval Callout 16"/>
          <p:cNvSpPr/>
          <p:nvPr/>
        </p:nvSpPr>
        <p:spPr>
          <a:xfrm>
            <a:off x="4883925" y="3819497"/>
            <a:ext cx="1290143" cy="562922"/>
          </a:xfrm>
          <a:prstGeom prst="wedgeEllipseCallout">
            <a:avLst>
              <a:gd name="adj1" fmla="val -59289"/>
              <a:gd name="adj2" fmla="val 139644"/>
            </a:avLst>
          </a:prstGeom>
          <a:noFill/>
          <a:ln w="1143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47" tIns="9523" rIns="19047" bIns="9523" rtlCol="0" anchor="ctr"/>
          <a:lstStyle/>
          <a:p>
            <a:pPr algn="ctr"/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61469" y="4869160"/>
            <a:ext cx="1804306" cy="29495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Stable </a:t>
            </a:r>
            <a:r>
              <a:rPr lang="fr-FR" i="1" dirty="0" err="1" smtClean="0">
                <a:solidFill>
                  <a:srgbClr val="0000FF"/>
                </a:solidFill>
              </a:rPr>
              <a:t>varieties</a:t>
            </a:r>
            <a:endParaRPr lang="fr-FR" i="1" dirty="0">
              <a:solidFill>
                <a:srgbClr val="0000FF"/>
              </a:solidFill>
            </a:endParaRPr>
          </a:p>
        </p:txBody>
      </p:sp>
      <p:sp>
        <p:nvSpPr>
          <p:cNvPr id="19" name="Oval Callout 18"/>
          <p:cNvSpPr/>
          <p:nvPr/>
        </p:nvSpPr>
        <p:spPr>
          <a:xfrm>
            <a:off x="4820703" y="1283762"/>
            <a:ext cx="1221461" cy="418474"/>
          </a:xfrm>
          <a:prstGeom prst="wedgeEllipseCallout">
            <a:avLst>
              <a:gd name="adj1" fmla="val -174845"/>
              <a:gd name="adj2" fmla="val 46545"/>
            </a:avLst>
          </a:prstGeom>
          <a:noFill/>
          <a:ln w="1143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47" tIns="9523" rIns="19047" bIns="9523" rtlCol="0" anchor="ctr"/>
          <a:lstStyle/>
          <a:p>
            <a:pPr algn="ctr"/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91613" y="1538790"/>
            <a:ext cx="2362763" cy="570669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err="1" smtClean="0">
                <a:solidFill>
                  <a:srgbClr val="0000FF"/>
                </a:solidFill>
              </a:rPr>
              <a:t>Highest</a:t>
            </a:r>
            <a:r>
              <a:rPr lang="fr-FR" i="1" dirty="0" smtClean="0">
                <a:solidFill>
                  <a:srgbClr val="0000FF"/>
                </a:solidFill>
              </a:rPr>
              <a:t> performers </a:t>
            </a:r>
            <a:r>
              <a:rPr lang="fr-FR" i="1" dirty="0" err="1" smtClean="0">
                <a:solidFill>
                  <a:srgbClr val="0000FF"/>
                </a:solidFill>
              </a:rPr>
              <a:t>under</a:t>
            </a:r>
            <a:r>
              <a:rPr lang="fr-FR" i="1" dirty="0" smtClean="0">
                <a:solidFill>
                  <a:srgbClr val="0000FF"/>
                </a:solidFill>
              </a:rPr>
              <a:t> intensification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7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106948" y="548680"/>
            <a:ext cx="5040560" cy="38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3" rIns="19047" bIns="9523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FF6600"/>
                </a:solidFill>
                <a:latin typeface="Arial" charset="0"/>
              </a:rPr>
              <a:t>Main Results and Discussion</a:t>
            </a:r>
            <a:endParaRPr lang="en-US" altLang="en-US" sz="2400" dirty="0">
              <a:solidFill>
                <a:srgbClr val="8000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08520" y="931634"/>
            <a:ext cx="9712722" cy="6296953"/>
            <a:chOff x="-520896" y="4572130"/>
            <a:chExt cx="46621064" cy="30225374"/>
          </a:xfrm>
        </p:grpSpPr>
        <p:pic>
          <p:nvPicPr>
            <p:cNvPr id="12" name="Picture 11" descr="C:\Users\Jean Baptiste\Desktop\PAPA tomato\2016-11-30T03-39-29\Rdt_kg_ha_Means_BLUEs_megaggebiplot001.pn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56183" y="19079768"/>
              <a:ext cx="17254585" cy="15717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 descr="C:\Users\Jean Baptiste\Desktop\PAPA tomato\2016-11-30T03-39-29\Rdt_kg_ha_Means_BLUEs_boxplot001.pn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7359" y="4966200"/>
              <a:ext cx="18152809" cy="15536304"/>
            </a:xfrm>
            <a:prstGeom prst="rect">
              <a:avLst/>
            </a:prstGeom>
            <a:noFill/>
            <a:extLst/>
          </p:spPr>
        </p:pic>
        <p:pic>
          <p:nvPicPr>
            <p:cNvPr id="11" name="Picture 10" descr="C:\Users\Jean Baptiste\Desktop\PAPA tomato\2016-11-30T03-39-29\Rdt_kg_ha_Means_BLUEs_fwline001.pn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20896" y="4572130"/>
              <a:ext cx="27075007" cy="25508720"/>
            </a:xfrm>
            <a:prstGeom prst="rect">
              <a:avLst/>
            </a:prstGeom>
            <a:noFill/>
            <a:extLst/>
          </p:spPr>
        </p:pic>
        <p:sp>
          <p:nvSpPr>
            <p:cNvPr id="2" name="TextBox 1"/>
            <p:cNvSpPr txBox="1"/>
            <p:nvPr/>
          </p:nvSpPr>
          <p:spPr>
            <a:xfrm>
              <a:off x="0" y="28469808"/>
              <a:ext cx="29938487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/>
                <a:t>Figure  </a:t>
              </a:r>
              <a:r>
                <a:rPr lang="en-US" sz="1700" dirty="0"/>
                <a:t>3. </a:t>
              </a:r>
              <a:r>
                <a:rPr lang="en-US" sz="1700" dirty="0"/>
                <a:t>Graphs of </a:t>
              </a:r>
              <a:r>
                <a:rPr lang="en-US" sz="1700" dirty="0"/>
                <a:t>interaction sites x years for tomato average </a:t>
              </a:r>
              <a:r>
                <a:rPr lang="en-US" sz="1700" dirty="0"/>
                <a:t>fruit yield (kg.ha</a:t>
              </a:r>
              <a:r>
                <a:rPr lang="en-US" sz="1700" baseline="30000" dirty="0"/>
                <a:t>-1</a:t>
              </a:r>
              <a:r>
                <a:rPr lang="en-US" sz="1700" dirty="0"/>
                <a:t>) during dry season in </a:t>
              </a:r>
              <a:r>
                <a:rPr lang="en-US" sz="1700" dirty="0" err="1"/>
                <a:t>Bougouni</a:t>
              </a:r>
              <a:r>
                <a:rPr lang="en-US" sz="1700" dirty="0"/>
                <a:t> (2014), </a:t>
              </a:r>
              <a:r>
                <a:rPr lang="en-US" sz="1700" dirty="0" err="1"/>
                <a:t>Bougouni</a:t>
              </a:r>
              <a:r>
                <a:rPr lang="en-US" sz="1700" dirty="0"/>
                <a:t> (2015), </a:t>
              </a:r>
              <a:r>
                <a:rPr lang="en-US" sz="1700" dirty="0" err="1"/>
                <a:t>Koutiala</a:t>
              </a:r>
              <a:r>
                <a:rPr lang="en-US" sz="1700" dirty="0"/>
                <a:t> (2014) and </a:t>
              </a:r>
              <a:r>
                <a:rPr lang="en-US" sz="1700" dirty="0" err="1"/>
                <a:t>Koutiala</a:t>
              </a:r>
              <a:r>
                <a:rPr lang="en-US" sz="1700" dirty="0"/>
                <a:t> (2015) in Mali.</a:t>
              </a:r>
              <a:endParaRPr lang="fr-FR" sz="1700" dirty="0"/>
            </a:p>
            <a:p>
              <a:endParaRPr lang="fr-FR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76578" y="5543571"/>
            <a:ext cx="5355595" cy="234676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400" dirty="0"/>
              <a:t>              Boug 2014        Boug 2015   </a:t>
            </a:r>
            <a:r>
              <a:rPr lang="fr-FR" sz="1400" dirty="0" err="1"/>
              <a:t>Kout</a:t>
            </a:r>
            <a:r>
              <a:rPr lang="fr-FR" sz="1400" dirty="0"/>
              <a:t> 2014    </a:t>
            </a:r>
            <a:r>
              <a:rPr lang="fr-FR" sz="1400" dirty="0" err="1"/>
              <a:t>Kout</a:t>
            </a:r>
            <a:r>
              <a:rPr lang="fr-FR" sz="1400" dirty="0"/>
              <a:t> 2015 </a:t>
            </a:r>
            <a:endParaRPr lang="fr-FR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172067" y="1245932"/>
            <a:ext cx="1287313" cy="2050557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sz="1200" dirty="0"/>
              <a:t>Roma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</a:p>
          <a:p>
            <a:r>
              <a:rPr lang="fr-FR" sz="1200" dirty="0"/>
              <a:t>Rio Grande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  <a:endParaRPr lang="fr-FR" sz="1200" b="1" dirty="0">
              <a:solidFill>
                <a:srgbClr val="0000FF"/>
              </a:solidFill>
            </a:endParaRPr>
          </a:p>
          <a:p>
            <a:endParaRPr lang="fr-FR" sz="1200" dirty="0"/>
          </a:p>
          <a:p>
            <a:r>
              <a:rPr lang="fr-FR" sz="1200" dirty="0"/>
              <a:t>Roma </a:t>
            </a:r>
            <a:r>
              <a:rPr lang="fr-FR" sz="1200" b="1" dirty="0">
                <a:solidFill>
                  <a:srgbClr val="0000FF"/>
                </a:solidFill>
              </a:rPr>
              <a:t>L</a:t>
            </a:r>
            <a:r>
              <a:rPr lang="fr-FR" sz="1200" b="1" dirty="0">
                <a:solidFill>
                  <a:srgbClr val="0000FF"/>
                </a:solidFill>
              </a:rPr>
              <a:t>P</a:t>
            </a:r>
          </a:p>
          <a:p>
            <a:r>
              <a:rPr lang="fr-FR" sz="1200" dirty="0"/>
              <a:t>Rio Grande </a:t>
            </a:r>
            <a:r>
              <a:rPr lang="fr-FR" sz="1200" b="1" dirty="0">
                <a:solidFill>
                  <a:srgbClr val="0000FF"/>
                </a:solidFill>
              </a:rPr>
              <a:t>LP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Local </a:t>
            </a:r>
            <a:r>
              <a:rPr lang="fr-FR" sz="1200" b="1" dirty="0">
                <a:solidFill>
                  <a:srgbClr val="0000FF"/>
                </a:solidFill>
              </a:rPr>
              <a:t>IP</a:t>
            </a:r>
          </a:p>
          <a:p>
            <a:r>
              <a:rPr lang="fr-FR" sz="1200" dirty="0"/>
              <a:t>Local </a:t>
            </a:r>
            <a:r>
              <a:rPr lang="fr-FR" sz="1200" b="1" dirty="0">
                <a:solidFill>
                  <a:srgbClr val="0000FF"/>
                </a:solidFill>
              </a:rPr>
              <a:t>LP</a:t>
            </a:r>
            <a:endParaRPr lang="fr-FR" sz="1200" b="1" dirty="0">
              <a:solidFill>
                <a:srgbClr val="0000FF"/>
              </a:solidFill>
            </a:endParaRPr>
          </a:p>
          <a:p>
            <a:endParaRPr lang="fr-FR" sz="1200" dirty="0"/>
          </a:p>
        </p:txBody>
      </p:sp>
      <p:sp>
        <p:nvSpPr>
          <p:cNvPr id="5" name="Oval Callout 4"/>
          <p:cNvSpPr/>
          <p:nvPr/>
        </p:nvSpPr>
        <p:spPr>
          <a:xfrm>
            <a:off x="4842030" y="2708920"/>
            <a:ext cx="1290143" cy="570063"/>
          </a:xfrm>
          <a:prstGeom prst="wedgeEllipseCallout">
            <a:avLst>
              <a:gd name="adj1" fmla="val -116875"/>
              <a:gd name="adj2" fmla="val 286396"/>
            </a:avLst>
          </a:prstGeom>
          <a:noFill/>
          <a:ln w="1143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47" tIns="9523" rIns="19047" bIns="9523" rtlCol="0" anchor="ctr"/>
          <a:lstStyle/>
          <a:p>
            <a:pPr algn="ctr"/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8134" y="4494451"/>
            <a:ext cx="1804306" cy="294953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Stable </a:t>
            </a:r>
            <a:r>
              <a:rPr lang="fr-FR" i="1" dirty="0" err="1" smtClean="0">
                <a:solidFill>
                  <a:srgbClr val="0000FF"/>
                </a:solidFill>
              </a:rPr>
              <a:t>variety</a:t>
            </a:r>
            <a:endParaRPr lang="fr-FR" i="1" dirty="0">
              <a:solidFill>
                <a:srgbClr val="0000FF"/>
              </a:solidFill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4842030" y="1418777"/>
            <a:ext cx="1290143" cy="240027"/>
          </a:xfrm>
          <a:prstGeom prst="wedgeEllipseCallout">
            <a:avLst>
              <a:gd name="adj1" fmla="val -153790"/>
              <a:gd name="adj2" fmla="val 60202"/>
            </a:avLst>
          </a:prstGeom>
          <a:noFill/>
          <a:ln w="1143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47" tIns="9523" rIns="19047" bIns="9523" rtlCol="0" anchor="ctr"/>
          <a:lstStyle/>
          <a:p>
            <a:pPr algn="ctr"/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1613" y="1538790"/>
            <a:ext cx="2362763" cy="570669"/>
          </a:xfrm>
          <a:prstGeom prst="rect">
            <a:avLst/>
          </a:prstGeom>
          <a:noFill/>
        </p:spPr>
        <p:txBody>
          <a:bodyPr wrap="square" lIns="19047" tIns="9523" rIns="19047" bIns="9523" rtlCol="0">
            <a:spAutoFit/>
          </a:bodyPr>
          <a:lstStyle/>
          <a:p>
            <a:r>
              <a:rPr lang="fr-FR" i="1" dirty="0" smtClean="0">
                <a:solidFill>
                  <a:srgbClr val="0000FF"/>
                </a:solidFill>
              </a:rPr>
              <a:t>High performer </a:t>
            </a:r>
            <a:r>
              <a:rPr lang="fr-FR" i="1" dirty="0" err="1" smtClean="0">
                <a:solidFill>
                  <a:srgbClr val="0000FF"/>
                </a:solidFill>
              </a:rPr>
              <a:t>under</a:t>
            </a:r>
            <a:r>
              <a:rPr lang="fr-FR" i="1" dirty="0" smtClean="0">
                <a:solidFill>
                  <a:srgbClr val="0000FF"/>
                </a:solidFill>
              </a:rPr>
              <a:t> intensification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2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621"/>
            <a:ext cx="9127243" cy="7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07436" y="533678"/>
            <a:ext cx="8699500" cy="65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3" rIns="19047" bIns="9523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100" b="1" dirty="0">
                <a:solidFill>
                  <a:srgbClr val="FF6600"/>
                </a:solidFill>
                <a:latin typeface="Arial" charset="0"/>
              </a:rPr>
              <a:t>Conclusion</a:t>
            </a:r>
            <a:endParaRPr lang="en-US" altLang="en-US" sz="41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7436" y="1183768"/>
            <a:ext cx="8512372" cy="5251434"/>
          </a:xfrm>
          <a:prstGeom prst="rect">
            <a:avLst/>
          </a:prstGeom>
        </p:spPr>
        <p:txBody>
          <a:bodyPr wrap="square" lIns="19047" tIns="9523" rIns="19047" bIns="9523">
            <a:spAutoFit/>
          </a:bodyPr>
          <a:lstStyle/>
          <a:p>
            <a:r>
              <a:rPr lang="en-US" sz="2000" dirty="0"/>
              <a:t>(</a:t>
            </a:r>
            <a:r>
              <a:rPr lang="en-US" sz="2000" dirty="0" err="1"/>
              <a:t>i</a:t>
            </a:r>
            <a:r>
              <a:rPr lang="en-US" sz="2000" dirty="0"/>
              <a:t>) </a:t>
            </a:r>
            <a:r>
              <a:rPr lang="en-US" sz="2000" b="1" i="1" dirty="0">
                <a:solidFill>
                  <a:srgbClr val="0000FF"/>
                </a:solidFill>
              </a:rPr>
              <a:t>Okra</a:t>
            </a:r>
            <a:r>
              <a:rPr lang="en-US" sz="2000" b="1" dirty="0">
                <a:solidFill>
                  <a:srgbClr val="0000FF"/>
                </a:solidFill>
              </a:rPr>
              <a:t>:</a:t>
            </a:r>
            <a:r>
              <a:rPr lang="en-US" sz="2000" dirty="0"/>
              <a:t> </a:t>
            </a:r>
            <a:r>
              <a:rPr lang="en-US" sz="2000" dirty="0"/>
              <a:t>Improved okra </a:t>
            </a:r>
            <a:r>
              <a:rPr lang="en-US" sz="2000" dirty="0"/>
              <a:t>variety </a:t>
            </a:r>
            <a:r>
              <a:rPr lang="en-US" sz="2000" dirty="0" err="1"/>
              <a:t>Batoumabe</a:t>
            </a:r>
            <a:r>
              <a:rPr lang="en-US" sz="2000" dirty="0"/>
              <a:t> and the local variety were the most stable </a:t>
            </a:r>
            <a:r>
              <a:rPr lang="en-US" sz="2000" dirty="0"/>
              <a:t>varieties (0.7&lt;Sensitivity&lt;1). </a:t>
            </a:r>
            <a:r>
              <a:rPr lang="en-US" sz="2000" b="1" dirty="0">
                <a:solidFill>
                  <a:srgbClr val="00B050"/>
                </a:solidFill>
              </a:rPr>
              <a:t>O</a:t>
            </a:r>
            <a:r>
              <a:rPr lang="en-US" sz="2000" b="1" dirty="0">
                <a:solidFill>
                  <a:srgbClr val="00B050"/>
                </a:solidFill>
              </a:rPr>
              <a:t>kra </a:t>
            </a:r>
            <a:r>
              <a:rPr lang="en-US" sz="2000" b="1" dirty="0">
                <a:solidFill>
                  <a:srgbClr val="00B050"/>
                </a:solidFill>
              </a:rPr>
              <a:t>variety Konni </a:t>
            </a:r>
            <a:r>
              <a:rPr lang="en-US" sz="2000" b="1" dirty="0">
                <a:solidFill>
                  <a:srgbClr val="00B050"/>
                </a:solidFill>
              </a:rPr>
              <a:t>was </a:t>
            </a:r>
            <a:r>
              <a:rPr lang="en-US" sz="2000" b="1" dirty="0">
                <a:solidFill>
                  <a:srgbClr val="00B050"/>
                </a:solidFill>
              </a:rPr>
              <a:t>the most unstable variety but it was highly yielding in favorable environments </a:t>
            </a:r>
            <a:r>
              <a:rPr lang="en-US" sz="2000" b="1" dirty="0">
                <a:solidFill>
                  <a:srgbClr val="00B050"/>
                </a:solidFill>
              </a:rPr>
              <a:t>(Sensitivity&gt;1) and therefore recommended for intensification. </a:t>
            </a:r>
            <a:endParaRPr lang="fr-FR" sz="2000" b="1" dirty="0">
              <a:solidFill>
                <a:srgbClr val="00B050"/>
              </a:solidFill>
            </a:endParaRPr>
          </a:p>
          <a:p>
            <a:endParaRPr lang="fr-FR" sz="2000" dirty="0"/>
          </a:p>
          <a:p>
            <a:pPr algn="just">
              <a:lnSpc>
                <a:spcPts val="1875"/>
              </a:lnSpc>
              <a:spcAft>
                <a:spcPts val="2000"/>
              </a:spcAft>
              <a:buClr>
                <a:schemeClr val="tx1"/>
              </a:buClr>
              <a:buSzPct val="60000"/>
            </a:pPr>
            <a:r>
              <a:rPr lang="en-GB" sz="2000" dirty="0"/>
              <a:t>(</a:t>
            </a:r>
            <a:r>
              <a:rPr lang="en-GB" sz="2000" dirty="0"/>
              <a:t>ii) </a:t>
            </a:r>
            <a:r>
              <a:rPr lang="en-GB" sz="2000" b="1" i="1" dirty="0">
                <a:solidFill>
                  <a:srgbClr val="0000FF"/>
                </a:solidFill>
              </a:rPr>
              <a:t>African eggplant</a:t>
            </a:r>
            <a:r>
              <a:rPr lang="en-GB" sz="2000" b="1" dirty="0">
                <a:solidFill>
                  <a:srgbClr val="0000FF"/>
                </a:solidFill>
              </a:rPr>
              <a:t>: </a:t>
            </a:r>
            <a:r>
              <a:rPr lang="en-US" sz="2000" dirty="0"/>
              <a:t>The local variety under improved and local practices was the most stable genotype </a:t>
            </a:r>
            <a:r>
              <a:rPr lang="en-US" sz="2000" dirty="0"/>
              <a:t>(2949-7094 kg.ha</a:t>
            </a:r>
            <a:r>
              <a:rPr lang="en-US" sz="2000" baseline="30000" dirty="0"/>
              <a:t>-1</a:t>
            </a:r>
            <a:r>
              <a:rPr lang="en-US" sz="2000" dirty="0"/>
              <a:t>).</a:t>
            </a:r>
            <a:r>
              <a:rPr lang="en-US" sz="1400" dirty="0"/>
              <a:t> </a:t>
            </a:r>
            <a:r>
              <a:rPr lang="en-US" sz="2000" b="1" dirty="0">
                <a:solidFill>
                  <a:srgbClr val="00B050"/>
                </a:solidFill>
              </a:rPr>
              <a:t>Improved varieties L10 and </a:t>
            </a:r>
            <a:r>
              <a:rPr lang="en-US" sz="2000" b="1" dirty="0" err="1">
                <a:solidFill>
                  <a:srgbClr val="00B050"/>
                </a:solidFill>
              </a:rPr>
              <a:t>Keurbine</a:t>
            </a:r>
            <a:r>
              <a:rPr lang="en-US" sz="2000" b="1" dirty="0">
                <a:solidFill>
                  <a:srgbClr val="00B050"/>
                </a:solidFill>
              </a:rPr>
              <a:t> Dao were least unstable but highest performers </a:t>
            </a:r>
            <a:r>
              <a:rPr lang="en-US" sz="2000" b="1" dirty="0">
                <a:solidFill>
                  <a:srgbClr val="00B050"/>
                </a:solidFill>
              </a:rPr>
              <a:t>(5794-23619 kg.ha</a:t>
            </a:r>
            <a:r>
              <a:rPr lang="en-US" sz="2000" b="1" baseline="30000" dirty="0">
                <a:solidFill>
                  <a:srgbClr val="00B050"/>
                </a:solidFill>
              </a:rPr>
              <a:t>-1</a:t>
            </a:r>
            <a:r>
              <a:rPr lang="en-US" sz="2000" b="1" dirty="0">
                <a:solidFill>
                  <a:srgbClr val="00B050"/>
                </a:solidFill>
              </a:rPr>
              <a:t>) in </a:t>
            </a:r>
            <a:r>
              <a:rPr lang="en-US" sz="2000" b="1" dirty="0">
                <a:solidFill>
                  <a:srgbClr val="00B050"/>
                </a:solidFill>
              </a:rPr>
              <a:t>favorable environments (sites &amp; years</a:t>
            </a:r>
            <a:r>
              <a:rPr lang="en-US" sz="2000" b="1" dirty="0">
                <a:solidFill>
                  <a:srgbClr val="00B050"/>
                </a:solidFill>
              </a:rPr>
              <a:t>).</a:t>
            </a:r>
            <a:endParaRPr lang="en-US" sz="2000" b="1" dirty="0">
              <a:solidFill>
                <a:srgbClr val="00B050"/>
              </a:solidFill>
            </a:endParaRPr>
          </a:p>
          <a:p>
            <a:pPr algn="just">
              <a:lnSpc>
                <a:spcPts val="1875"/>
              </a:lnSpc>
              <a:spcAft>
                <a:spcPts val="2000"/>
              </a:spcAft>
              <a:buClr>
                <a:schemeClr val="tx1"/>
              </a:buClr>
              <a:buSzPct val="60000"/>
            </a:pPr>
            <a:r>
              <a:rPr lang="en-GB" sz="2000" dirty="0"/>
              <a:t>(iii) </a:t>
            </a:r>
            <a:r>
              <a:rPr lang="en-GB" sz="2000" b="1" i="1" dirty="0">
                <a:solidFill>
                  <a:srgbClr val="0000FF"/>
                </a:solidFill>
              </a:rPr>
              <a:t>Tomato</a:t>
            </a:r>
            <a:r>
              <a:rPr lang="en-GB" sz="2000" b="1" i="1" dirty="0">
                <a:solidFill>
                  <a:srgbClr val="0000FF"/>
                </a:solidFill>
              </a:rPr>
              <a:t>:</a:t>
            </a:r>
            <a:r>
              <a:rPr lang="en-GB" sz="2000" dirty="0"/>
              <a:t> </a:t>
            </a:r>
            <a:r>
              <a:rPr lang="en-GB" sz="2000" dirty="0" err="1"/>
              <a:t>GxExY</a:t>
            </a:r>
            <a:r>
              <a:rPr lang="en-GB" sz="2000" dirty="0"/>
              <a:t> was not significant. </a:t>
            </a:r>
            <a:r>
              <a:rPr lang="en-GB" sz="2000" b="1" dirty="0">
                <a:solidFill>
                  <a:srgbClr val="00B050"/>
                </a:solidFill>
              </a:rPr>
              <a:t>Improved varieties Rio Grande (2212-37594 </a:t>
            </a:r>
            <a:r>
              <a:rPr lang="en-US" sz="2000" b="1" dirty="0">
                <a:solidFill>
                  <a:srgbClr val="00B050"/>
                </a:solidFill>
              </a:rPr>
              <a:t>kg.ha</a:t>
            </a:r>
            <a:r>
              <a:rPr lang="en-US" sz="2000" b="1" baseline="30000" dirty="0">
                <a:solidFill>
                  <a:srgbClr val="00B050"/>
                </a:solidFill>
              </a:rPr>
              <a:t>-1</a:t>
            </a:r>
            <a:r>
              <a:rPr lang="en-GB" sz="2000" b="1" dirty="0">
                <a:solidFill>
                  <a:srgbClr val="00B050"/>
                </a:solidFill>
              </a:rPr>
              <a:t>) and Roma (1750-38156 </a:t>
            </a:r>
            <a:r>
              <a:rPr lang="en-US" sz="2000" b="1" dirty="0">
                <a:solidFill>
                  <a:srgbClr val="00B050"/>
                </a:solidFill>
              </a:rPr>
              <a:t>kg.ha</a:t>
            </a:r>
            <a:r>
              <a:rPr lang="en-US" sz="2000" b="1" baseline="30000" dirty="0">
                <a:solidFill>
                  <a:srgbClr val="00B050"/>
                </a:solidFill>
              </a:rPr>
              <a:t>-1</a:t>
            </a:r>
            <a:r>
              <a:rPr lang="en-GB" sz="2000" b="1" dirty="0">
                <a:solidFill>
                  <a:srgbClr val="00B050"/>
                </a:solidFill>
              </a:rPr>
              <a:t>) were best than local variety (2058-25625 </a:t>
            </a:r>
            <a:r>
              <a:rPr lang="en-US" sz="2000" b="1" dirty="0">
                <a:solidFill>
                  <a:srgbClr val="00B050"/>
                </a:solidFill>
              </a:rPr>
              <a:t>kg.ha</a:t>
            </a:r>
            <a:r>
              <a:rPr lang="en-US" sz="2000" b="1" baseline="30000" dirty="0">
                <a:solidFill>
                  <a:srgbClr val="00B050"/>
                </a:solidFill>
              </a:rPr>
              <a:t>-1</a:t>
            </a:r>
            <a:r>
              <a:rPr lang="en-GB" sz="2000" b="1" dirty="0">
                <a:solidFill>
                  <a:srgbClr val="00B050"/>
                </a:solidFill>
              </a:rPr>
              <a:t>) for all sites </a:t>
            </a:r>
            <a:r>
              <a:rPr lang="en-GB" sz="2000" dirty="0"/>
              <a:t>and years except </a:t>
            </a:r>
            <a:r>
              <a:rPr lang="en-GB" sz="2000" dirty="0" err="1"/>
              <a:t>Koutiala</a:t>
            </a:r>
            <a:r>
              <a:rPr lang="en-GB" sz="2000" dirty="0"/>
              <a:t> 2014 (severe water shortages), </a:t>
            </a:r>
          </a:p>
          <a:p>
            <a:pPr algn="just">
              <a:lnSpc>
                <a:spcPts val="1875"/>
              </a:lnSpc>
              <a:spcAft>
                <a:spcPts val="2000"/>
              </a:spcAft>
              <a:buClr>
                <a:schemeClr val="tx1"/>
              </a:buClr>
              <a:buSzPct val="60000"/>
            </a:pPr>
            <a:r>
              <a:rPr lang="en-GB" sz="2000" dirty="0"/>
              <a:t>(iv) </a:t>
            </a:r>
            <a:r>
              <a:rPr lang="en-US" sz="2000" b="1" i="1" dirty="0">
                <a:solidFill>
                  <a:srgbClr val="0000FF"/>
                </a:solidFill>
              </a:rPr>
              <a:t>The crop management practices</a:t>
            </a:r>
            <a:r>
              <a:rPr lang="en-US" sz="2000" dirty="0"/>
              <a:t> were similar in </a:t>
            </a:r>
            <a:r>
              <a:rPr lang="en-US" sz="2000" dirty="0"/>
              <a:t>their effects </a:t>
            </a:r>
            <a:r>
              <a:rPr lang="en-US" sz="2000" dirty="0"/>
              <a:t>on the variety </a:t>
            </a:r>
            <a:r>
              <a:rPr lang="en-US" sz="2000" dirty="0"/>
              <a:t>performances for all crops.</a:t>
            </a:r>
          </a:p>
          <a:p>
            <a:pPr algn="just">
              <a:lnSpc>
                <a:spcPts val="1875"/>
              </a:lnSpc>
              <a:spcAft>
                <a:spcPts val="2000"/>
              </a:spcAft>
              <a:buClr>
                <a:schemeClr val="tx1"/>
              </a:buClr>
              <a:buSzPct val="60000"/>
            </a:pPr>
            <a:r>
              <a:rPr lang="en-US" sz="2000" dirty="0"/>
              <a:t>(v) Yields increased in second year (2015) due to improved capacity of farmers, more and timely availed  inputs &amp; </a:t>
            </a:r>
            <a:r>
              <a:rPr lang="en-US" sz="2000" dirty="0" err="1"/>
              <a:t>equipments</a:t>
            </a:r>
            <a:r>
              <a:rPr lang="en-US" sz="2000" dirty="0"/>
              <a:t>.</a:t>
            </a:r>
            <a:r>
              <a:rPr lang="en-US" sz="2000" dirty="0"/>
              <a:t>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96547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688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2</cp:revision>
  <dcterms:created xsi:type="dcterms:W3CDTF">2016-12-14T07:47:34Z</dcterms:created>
  <dcterms:modified xsi:type="dcterms:W3CDTF">2016-12-14T07:49:24Z</dcterms:modified>
</cp:coreProperties>
</file>